
<file path=[Content_Types].xml><?xml version="1.0" encoding="utf-8"?>
<Types xmlns="http://schemas.openxmlformats.org/package/2006/content-types">
  <Default Extension="bin" ContentType="image/unknown"/>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86" r:id="rId4"/>
    <p:sldId id="268" r:id="rId5"/>
    <p:sldId id="287" r:id="rId6"/>
    <p:sldId id="269" r:id="rId7"/>
    <p:sldId id="284" r:id="rId8"/>
    <p:sldId id="291" r:id="rId9"/>
    <p:sldId id="260" r:id="rId10"/>
    <p:sldId id="290" r:id="rId11"/>
    <p:sldId id="288"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D89E"/>
    <a:srgbClr val="990099"/>
    <a:srgbClr val="D60093"/>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9" d="100"/>
          <a:sy n="89" d="100"/>
        </p:scale>
        <p:origin x="102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mn-ea"/>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950FF47D-BF6C-4DCB-9D3C-2925C564F18B}" type="datetime1">
              <a:rPr lang="en-US" altLang="en-US"/>
              <a:pPr/>
              <a:t>7/7/2014</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mn-ea"/>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F60FF3BE-05C4-4581-829C-C89540891BE5}" type="slidenum">
              <a:rPr lang="en-US" altLang="en-US"/>
              <a:pPr/>
              <a:t>‹#›</a:t>
            </a:fld>
            <a:endParaRPr lang="en-US" altLang="en-US"/>
          </a:p>
        </p:txBody>
      </p:sp>
    </p:spTree>
    <p:extLst>
      <p:ext uri="{BB962C8B-B14F-4D97-AF65-F5344CB8AC3E}">
        <p14:creationId xmlns:p14="http://schemas.microsoft.com/office/powerpoint/2010/main" val="351996778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itchFamily="1"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E045655-C839-4D87-95F1-F6254080AC03}" type="slidenum">
              <a:rPr lang="en-US" altLang="en-US" sz="1200">
                <a:latin typeface="Calibri" panose="020F0502020204030204" pitchFamily="34" charset="0"/>
              </a:rPr>
              <a:pPr eaLnBrk="1" hangingPunct="1"/>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1684413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5C2DA62-F6CB-4897-851F-906A5F11FA9C}"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2986849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B80C9D0-BFB1-4212-A009-8EB213688469}"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23554" name="Rectangle 2"/>
          <p:cNvSpPr>
            <a:spLocks noGrp="1" noRot="1" noChangeAspect="1" noChangeArrowheads="1" noTextEdit="1"/>
          </p:cNvSpPr>
          <p:nvPr>
            <p:ph type="sldImg"/>
          </p:nvPr>
        </p:nvSpPr>
        <p:spPr bwMode="auto">
          <a:xfrm>
            <a:off x="1150938" y="692150"/>
            <a:ext cx="4556125"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p:cNvSpPr>
            <a:spLocks noGrp="1" noChangeArrowheads="1"/>
          </p:cNvSpPr>
          <p:nvPr>
            <p:ph type="body" idx="1"/>
          </p:nvPr>
        </p:nvSpPr>
        <p:spPr bwMode="auto">
          <a:xfrm>
            <a:off x="914400" y="4341813"/>
            <a:ext cx="5027613"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62" tIns="47625" rIns="93662" bIns="47625"/>
          <a:lstStyle/>
          <a:p>
            <a:endParaRPr lang="en-GB" altLang="en-US" smtClean="0"/>
          </a:p>
        </p:txBody>
      </p:sp>
    </p:spTree>
    <p:extLst>
      <p:ext uri="{BB962C8B-B14F-4D97-AF65-F5344CB8AC3E}">
        <p14:creationId xmlns:p14="http://schemas.microsoft.com/office/powerpoint/2010/main" val="1184067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D0ADD4B-8BE8-4C5E-81B0-7C2FBABF3050}"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39459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C2EB16F9-6322-4209-9958-475B28380FB5}" type="datetime1">
              <a:rPr lang="en-US" altLang="en-US"/>
              <a:pPr/>
              <a:t>7/7/2014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81C7844-F524-4F79-B1DB-0264E5D1F4FF}" type="slidenum">
              <a:rPr lang="en-US" altLang="en-US"/>
              <a:pPr/>
              <a:t>‹#›</a:t>
            </a:fld>
            <a:endParaRPr lang="en-US" altLang="en-US"/>
          </a:p>
        </p:txBody>
      </p:sp>
    </p:spTree>
    <p:extLst>
      <p:ext uri="{BB962C8B-B14F-4D97-AF65-F5344CB8AC3E}">
        <p14:creationId xmlns:p14="http://schemas.microsoft.com/office/powerpoint/2010/main" val="8348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84049020-D54A-4575-97C7-40F455419BC2}" type="datetime1">
              <a:rPr lang="en-US" altLang="en-US"/>
              <a:pPr/>
              <a:t>7/7/2014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99F4944-FCC7-4DE6-B98A-AE90A4E8D992}" type="slidenum">
              <a:rPr lang="en-US" altLang="en-US"/>
              <a:pPr/>
              <a:t>‹#›</a:t>
            </a:fld>
            <a:endParaRPr lang="en-US" altLang="en-US"/>
          </a:p>
        </p:txBody>
      </p:sp>
    </p:spTree>
    <p:extLst>
      <p:ext uri="{BB962C8B-B14F-4D97-AF65-F5344CB8AC3E}">
        <p14:creationId xmlns:p14="http://schemas.microsoft.com/office/powerpoint/2010/main" val="535231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0337CDA0-83CB-4565-AE8B-4D36C467B609}" type="datetime1">
              <a:rPr lang="en-US" altLang="en-US"/>
              <a:pPr/>
              <a:t>7/7/2014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939418A-3A8E-4DF5-AA5E-D7147D4DDF3C}" type="slidenum">
              <a:rPr lang="en-US" altLang="en-US"/>
              <a:pPr/>
              <a:t>‹#›</a:t>
            </a:fld>
            <a:endParaRPr lang="en-US" altLang="en-US"/>
          </a:p>
        </p:txBody>
      </p:sp>
    </p:spTree>
    <p:extLst>
      <p:ext uri="{BB962C8B-B14F-4D97-AF65-F5344CB8AC3E}">
        <p14:creationId xmlns:p14="http://schemas.microsoft.com/office/powerpoint/2010/main" val="1247081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0F2CF82F-F027-4994-ADFB-9EDE3461B8BF}" type="datetime1">
              <a:rPr lang="en-US" altLang="en-US"/>
              <a:pPr/>
              <a:t>7/7/2014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F299B52-FEC1-4E3F-9E2D-B6795F65E30A}" type="slidenum">
              <a:rPr lang="en-US" altLang="en-US"/>
              <a:pPr/>
              <a:t>‹#›</a:t>
            </a:fld>
            <a:endParaRPr lang="en-US" altLang="en-US"/>
          </a:p>
        </p:txBody>
      </p:sp>
    </p:spTree>
    <p:extLst>
      <p:ext uri="{BB962C8B-B14F-4D97-AF65-F5344CB8AC3E}">
        <p14:creationId xmlns:p14="http://schemas.microsoft.com/office/powerpoint/2010/main" val="256320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85482318-B564-494F-A988-7DFED1730D07}" type="datetime1">
              <a:rPr lang="en-US" altLang="en-US"/>
              <a:pPr/>
              <a:t>7/7/2014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1B4433E-97A6-4469-87D6-29FF7171421F}" type="slidenum">
              <a:rPr lang="en-US" altLang="en-US"/>
              <a:pPr/>
              <a:t>‹#›</a:t>
            </a:fld>
            <a:endParaRPr lang="en-US" altLang="en-US"/>
          </a:p>
        </p:txBody>
      </p:sp>
    </p:spTree>
    <p:extLst>
      <p:ext uri="{BB962C8B-B14F-4D97-AF65-F5344CB8AC3E}">
        <p14:creationId xmlns:p14="http://schemas.microsoft.com/office/powerpoint/2010/main" val="263048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FBFEDBF5-C089-47C4-BABF-0A5464675C4D}" type="datetime1">
              <a:rPr lang="en-US" altLang="en-US"/>
              <a:pPr/>
              <a:t>7/7/2014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CCC5AD4-74CC-46C4-A261-5259DC54DE5D}" type="slidenum">
              <a:rPr lang="en-US" altLang="en-US"/>
              <a:pPr/>
              <a:t>‹#›</a:t>
            </a:fld>
            <a:endParaRPr lang="en-US" altLang="en-US"/>
          </a:p>
        </p:txBody>
      </p:sp>
    </p:spTree>
    <p:extLst>
      <p:ext uri="{BB962C8B-B14F-4D97-AF65-F5344CB8AC3E}">
        <p14:creationId xmlns:p14="http://schemas.microsoft.com/office/powerpoint/2010/main" val="1555203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645FFC75-FF48-4813-AED0-9DB41D24BFEE}" type="datetime1">
              <a:rPr lang="en-US" altLang="en-US"/>
              <a:pPr/>
              <a:t>7/7/2014</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7A9CB044-89FC-4BBF-8DC1-851128A8B8FF}" type="slidenum">
              <a:rPr lang="en-US" altLang="en-US"/>
              <a:pPr/>
              <a:t>‹#›</a:t>
            </a:fld>
            <a:endParaRPr lang="en-US" altLang="en-US"/>
          </a:p>
        </p:txBody>
      </p:sp>
    </p:spTree>
    <p:extLst>
      <p:ext uri="{BB962C8B-B14F-4D97-AF65-F5344CB8AC3E}">
        <p14:creationId xmlns:p14="http://schemas.microsoft.com/office/powerpoint/2010/main" val="2270859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BE55A841-004B-4875-8913-950E87063460}" type="datetime1">
              <a:rPr lang="en-US" altLang="en-US"/>
              <a:pPr/>
              <a:t>7/7/2014</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991B4964-F930-4726-8A83-7558FE1C8DF9}" type="slidenum">
              <a:rPr lang="en-US" altLang="en-US"/>
              <a:pPr/>
              <a:t>‹#›</a:t>
            </a:fld>
            <a:endParaRPr lang="en-US" altLang="en-US"/>
          </a:p>
        </p:txBody>
      </p:sp>
    </p:spTree>
    <p:extLst>
      <p:ext uri="{BB962C8B-B14F-4D97-AF65-F5344CB8AC3E}">
        <p14:creationId xmlns:p14="http://schemas.microsoft.com/office/powerpoint/2010/main" val="2936662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7D5E2D20-205A-43B5-9258-820E0A5A466A}" type="datetime1">
              <a:rPr lang="en-US" altLang="en-US"/>
              <a:pPr/>
              <a:t>7/7/2014</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05658EEB-383E-4176-B70E-2FC7B41A747A}" type="slidenum">
              <a:rPr lang="en-US" altLang="en-US"/>
              <a:pPr/>
              <a:t>‹#›</a:t>
            </a:fld>
            <a:endParaRPr lang="en-US" altLang="en-US"/>
          </a:p>
        </p:txBody>
      </p:sp>
    </p:spTree>
    <p:extLst>
      <p:ext uri="{BB962C8B-B14F-4D97-AF65-F5344CB8AC3E}">
        <p14:creationId xmlns:p14="http://schemas.microsoft.com/office/powerpoint/2010/main" val="596241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280EF995-32EA-4E53-8B90-FD1C5F090D2B}" type="datetime1">
              <a:rPr lang="en-US" altLang="en-US"/>
              <a:pPr/>
              <a:t>7/7/2014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95B412B-E3E1-4FF9-A5A3-D13246AAE54C}" type="slidenum">
              <a:rPr lang="en-US" altLang="en-US"/>
              <a:pPr/>
              <a:t>‹#›</a:t>
            </a:fld>
            <a:endParaRPr lang="en-US" altLang="en-US"/>
          </a:p>
        </p:txBody>
      </p:sp>
    </p:spTree>
    <p:extLst>
      <p:ext uri="{BB962C8B-B14F-4D97-AF65-F5344CB8AC3E}">
        <p14:creationId xmlns:p14="http://schemas.microsoft.com/office/powerpoint/2010/main" val="188988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3F496395-D162-4D3A-8AA2-140FF9C5F469}" type="datetime1">
              <a:rPr lang="en-US" altLang="en-US"/>
              <a:pPr/>
              <a:t>7/7/2014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9EC7C4DC-6B12-4EB9-9FCA-2760FCB61F5F}" type="slidenum">
              <a:rPr lang="en-US" altLang="en-US"/>
              <a:pPr/>
              <a:t>‹#›</a:t>
            </a:fld>
            <a:endParaRPr lang="en-US" altLang="en-US"/>
          </a:p>
        </p:txBody>
      </p:sp>
    </p:spTree>
    <p:extLst>
      <p:ext uri="{BB962C8B-B14F-4D97-AF65-F5344CB8AC3E}">
        <p14:creationId xmlns:p14="http://schemas.microsoft.com/office/powerpoint/2010/main" val="3186458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anose="020F0502020204030204" pitchFamily="34" charset="0"/>
              </a:defRPr>
            </a:lvl1pPr>
          </a:lstStyle>
          <a:p>
            <a:fld id="{63FDDBF3-F995-4FB0-8270-8E5A5D22AAC8}" type="datetime1">
              <a:rPr lang="en-US" altLang="en-US"/>
              <a:pPr/>
              <a:t>7/7/2014</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mn-ea"/>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733B0392-8611-4E29-91D8-F26D15884BF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itchFamily="1" charset="-128"/>
        </a:defRPr>
      </a:lvl1pPr>
      <a:lvl2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www.foundationsofstrategy.com/" TargetMode="External"/><Relationship Id="rId5" Type="http://schemas.openxmlformats.org/officeDocument/2006/relationships/image" Target="../media/image4.bin"/><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477838" y="1198563"/>
            <a:ext cx="2917825" cy="1470025"/>
          </a:xfrm>
        </p:spPr>
        <p:txBody>
          <a:bodyPr/>
          <a:lstStyle/>
          <a:p>
            <a:pPr algn="l" eaLnBrk="1" hangingPunct="1"/>
            <a:r>
              <a:rPr lang="en-US" altLang="en-US" sz="4000" b="1" smtClean="0">
                <a:solidFill>
                  <a:srgbClr val="990099"/>
                </a:solidFill>
              </a:rPr>
              <a:t>Chapter 1</a:t>
            </a:r>
          </a:p>
        </p:txBody>
      </p:sp>
      <p:sp>
        <p:nvSpPr>
          <p:cNvPr id="14338" name="Subtitle 2"/>
          <p:cNvSpPr>
            <a:spLocks noGrp="1"/>
          </p:cNvSpPr>
          <p:nvPr>
            <p:ph type="subTitle" idx="1"/>
          </p:nvPr>
        </p:nvSpPr>
        <p:spPr>
          <a:xfrm>
            <a:off x="1203325" y="3157538"/>
            <a:ext cx="6759575" cy="958850"/>
          </a:xfrm>
        </p:spPr>
        <p:txBody>
          <a:bodyPr/>
          <a:lstStyle/>
          <a:p>
            <a:pPr eaLnBrk="1" hangingPunct="1"/>
            <a:r>
              <a:rPr lang="en-US" altLang="en-US" sz="5000" b="1" smtClean="0">
                <a:solidFill>
                  <a:srgbClr val="7F7F7F"/>
                </a:solidFill>
              </a:rPr>
              <a:t> The Concept of Strategy</a:t>
            </a:r>
            <a:endParaRPr lang="en-US" altLang="en-US" sz="5000" b="1" smtClean="0">
              <a:solidFill>
                <a:srgbClr val="4A452A"/>
              </a:solidFill>
            </a:endParaRPr>
          </a:p>
        </p:txBody>
      </p:sp>
      <p:pic>
        <p:nvPicPr>
          <p:cNvPr id="1433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5663" y="6169025"/>
            <a:ext cx="23749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69025"/>
            <a:ext cx="339566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8338" y="6169025"/>
            <a:ext cx="339566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0563" y="0"/>
            <a:ext cx="337343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434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ED26B20-83E6-47B3-A80F-87C545361B87}" type="slidenum">
              <a:rPr lang="en-US" altLang="en-US" sz="1200">
                <a:solidFill>
                  <a:srgbClr val="898989"/>
                </a:solidFill>
                <a:latin typeface="Calibri" panose="020F0502020204030204" pitchFamily="34" charset="0"/>
              </a:rPr>
              <a:pPr eaLnBrk="1" hangingPunct="1"/>
              <a:t>1</a:t>
            </a:fld>
            <a:endParaRPr lang="en-US" altLang="en-US" sz="1200">
              <a:solidFill>
                <a:srgbClr val="898989"/>
              </a:solidFill>
              <a:latin typeface="Calibri" panose="020F0502020204030204" pitchFamily="34" charset="0"/>
            </a:endParaRPr>
          </a:p>
        </p:txBody>
      </p:sp>
      <p:sp>
        <p:nvSpPr>
          <p:cNvPr id="14344" name="TextBox 8"/>
          <p:cNvSpPr txBox="1">
            <a:spLocks noChangeArrowheads="1"/>
          </p:cNvSpPr>
          <p:nvPr/>
        </p:nvSpPr>
        <p:spPr bwMode="auto">
          <a:xfrm>
            <a:off x="0" y="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6"/>
              </a:rPr>
              <a:t>www.foundationsofstrategy.com</a:t>
            </a:r>
            <a:r>
              <a:rPr lang="en-GB" altLang="en-US" sz="1000">
                <a:latin typeface="Calibri" panose="020F0502020204030204" pitchFamily="34" charset="0"/>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4"/>
          <p:cNvSpPr>
            <a:spLocks noGrp="1"/>
          </p:cNvSpPr>
          <p:nvPr>
            <p:ph type="title"/>
          </p:nvPr>
        </p:nvSpPr>
        <p:spPr/>
        <p:txBody>
          <a:bodyPr/>
          <a:lstStyle/>
          <a:p>
            <a:r>
              <a:rPr lang="en-US" altLang="en-US" smtClean="0">
                <a:solidFill>
                  <a:srgbClr val="990099"/>
                </a:solidFill>
              </a:rPr>
              <a:t>Corporate Social Responsibility</a:t>
            </a:r>
            <a:endParaRPr lang="en-US" altLang="en-US" smtClean="0"/>
          </a:p>
        </p:txBody>
      </p:sp>
      <p:sp>
        <p:nvSpPr>
          <p:cNvPr id="26626" name="Content Placeholder 5"/>
          <p:cNvSpPr>
            <a:spLocks noGrp="1"/>
          </p:cNvSpPr>
          <p:nvPr>
            <p:ph idx="1"/>
          </p:nvPr>
        </p:nvSpPr>
        <p:spPr/>
        <p:txBody>
          <a:bodyPr/>
          <a:lstStyle/>
          <a:p>
            <a:r>
              <a:rPr lang="en-US" altLang="en-US" sz="2400" smtClean="0"/>
              <a:t>Companies are increasingly accepting responsibilities that extend well beyond the immediate interest of shareholders</a:t>
            </a:r>
            <a:r>
              <a:rPr lang="en-US" altLang="en-US" smtClean="0"/>
              <a:t>:</a:t>
            </a:r>
          </a:p>
          <a:p>
            <a:pPr lvl="1"/>
            <a:r>
              <a:rPr lang="en-US" altLang="en-US" sz="2000" smtClean="0"/>
              <a:t>For ethical reasons</a:t>
            </a:r>
          </a:p>
          <a:p>
            <a:pPr lvl="1"/>
            <a:r>
              <a:rPr lang="en-US" altLang="en-US" sz="2000" smtClean="0"/>
              <a:t>For reasons of self interest</a:t>
            </a:r>
            <a:r>
              <a:rPr lang="en-US" altLang="en-US" smtClean="0"/>
              <a:t>	</a:t>
            </a:r>
          </a:p>
          <a:p>
            <a:pPr lvl="2"/>
            <a:r>
              <a:rPr lang="en-US" altLang="en-US" sz="2000" smtClean="0"/>
              <a:t>Sustainability (it is in both society</a:t>
            </a:r>
            <a:r>
              <a:rPr lang="ja-JP" altLang="en-US" sz="2000" smtClean="0"/>
              <a:t>’</a:t>
            </a:r>
            <a:r>
              <a:rPr lang="en-US" altLang="ja-JP" sz="2000" smtClean="0"/>
              <a:t>s and the firm</a:t>
            </a:r>
            <a:r>
              <a:rPr lang="ja-JP" altLang="en-US" sz="2000" smtClean="0"/>
              <a:t>’</a:t>
            </a:r>
            <a:r>
              <a:rPr lang="en-US" altLang="ja-JP" sz="2000" smtClean="0"/>
              <a:t>s interests to sustain the ecosystem)</a:t>
            </a:r>
          </a:p>
          <a:p>
            <a:pPr lvl="2"/>
            <a:r>
              <a:rPr lang="en-US" altLang="en-US" sz="2000" smtClean="0"/>
              <a:t>Reputation (CSR enhances the firm</a:t>
            </a:r>
            <a:r>
              <a:rPr lang="ja-JP" altLang="en-US" sz="2000" smtClean="0"/>
              <a:t>’</a:t>
            </a:r>
            <a:r>
              <a:rPr lang="en-US" altLang="ja-JP" sz="2000" smtClean="0"/>
              <a:t>s reputation with consumers and third parties)</a:t>
            </a:r>
          </a:p>
          <a:p>
            <a:pPr lvl="2"/>
            <a:r>
              <a:rPr lang="en-US" altLang="en-US" sz="2000" smtClean="0"/>
              <a:t>License to operate (firms need the approval and support of the constituencies on which they depend)</a:t>
            </a:r>
          </a:p>
        </p:txBody>
      </p:sp>
      <p:sp>
        <p:nvSpPr>
          <p:cNvPr id="2662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F32DAA8-87A2-4E01-A7FA-2B514BC9CA5D}" type="slidenum">
              <a:rPr lang="en-US" altLang="en-US" sz="1200">
                <a:solidFill>
                  <a:srgbClr val="898989"/>
                </a:solidFill>
                <a:latin typeface="Calibri" panose="020F0502020204030204" pitchFamily="34" charset="0"/>
              </a:rPr>
              <a:pPr eaLnBrk="1" hangingPunct="1"/>
              <a:t>10</a:t>
            </a:fld>
            <a:endParaRPr lang="en-US" altLang="en-US" sz="1200">
              <a:solidFill>
                <a:srgbClr val="898989"/>
              </a:solidFill>
              <a:latin typeface="Calibri" panose="020F0502020204030204" pitchFamily="34" charset="0"/>
            </a:endParaRPr>
          </a:p>
        </p:txBody>
      </p:sp>
      <p:sp>
        <p:nvSpPr>
          <p:cNvPr id="26628" name="TextBox 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altLang="en-US" sz="3200" smtClean="0">
                <a:solidFill>
                  <a:srgbClr val="990099"/>
                </a:solidFill>
                <a:latin typeface="Arial" panose="020B0604020202020204" pitchFamily="34" charset="0"/>
                <a:cs typeface="Arial" panose="020B0604020202020204" pitchFamily="34" charset="0"/>
              </a:rPr>
              <a:t>The basic framework: strategy as a link between the firm and its environment</a:t>
            </a:r>
            <a:endParaRPr lang="en-US" altLang="en-US" smtClean="0">
              <a:solidFill>
                <a:srgbClr val="990099"/>
              </a:solidFill>
            </a:endParaRPr>
          </a:p>
        </p:txBody>
      </p:sp>
      <p:sp>
        <p:nvSpPr>
          <p:cNvPr id="27650"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FAACFF7-CFD5-4505-8E04-C8045E41FBE5}" type="slidenum">
              <a:rPr lang="en-US" altLang="en-US" sz="1200">
                <a:solidFill>
                  <a:srgbClr val="898989"/>
                </a:solidFill>
                <a:latin typeface="Calibri" panose="020F0502020204030204" pitchFamily="34" charset="0"/>
              </a:rPr>
              <a:pPr eaLnBrk="1" hangingPunct="1"/>
              <a:t>11</a:t>
            </a:fld>
            <a:endParaRPr lang="en-US" altLang="en-US" sz="1200">
              <a:solidFill>
                <a:srgbClr val="898989"/>
              </a:solidFill>
              <a:latin typeface="Calibri" panose="020F0502020204030204" pitchFamily="34" charset="0"/>
            </a:endParaRPr>
          </a:p>
        </p:txBody>
      </p:sp>
      <p:sp>
        <p:nvSpPr>
          <p:cNvPr id="27651" name="TextBox 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pic>
        <p:nvPicPr>
          <p:cNvPr id="1229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775" y="2328863"/>
            <a:ext cx="8591550"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altLang="en-US" smtClean="0">
                <a:solidFill>
                  <a:srgbClr val="990099"/>
                </a:solidFill>
              </a:rPr>
              <a:t>Learning Objectives</a:t>
            </a:r>
          </a:p>
        </p:txBody>
      </p:sp>
      <p:sp>
        <p:nvSpPr>
          <p:cNvPr id="15362" name="Rectangle 3"/>
          <p:cNvSpPr>
            <a:spLocks noChangeArrowheads="1"/>
          </p:cNvSpPr>
          <p:nvPr/>
        </p:nvSpPr>
        <p:spPr bwMode="auto">
          <a:xfrm>
            <a:off x="566738" y="1443038"/>
            <a:ext cx="7815262"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ts val="600"/>
              </a:spcBef>
            </a:pPr>
            <a:r>
              <a:rPr lang="en-US" altLang="en-US">
                <a:latin typeface="Calibri" panose="020F0502020204030204" pitchFamily="34" charset="0"/>
              </a:rPr>
              <a:t>By the time you have completed this topic you will:</a:t>
            </a:r>
          </a:p>
          <a:p>
            <a:pPr eaLnBrk="1" hangingPunct="1">
              <a:spcBef>
                <a:spcPts val="1200"/>
              </a:spcBef>
              <a:buClr>
                <a:srgbClr val="990099"/>
              </a:buClr>
              <a:buFont typeface="Arial" panose="020B0604020202020204" pitchFamily="34" charset="0"/>
              <a:buChar char="•"/>
            </a:pPr>
            <a:r>
              <a:rPr lang="en-GB" altLang="en-US">
                <a:latin typeface="Calibri" panose="020F0502020204030204" pitchFamily="34" charset="0"/>
              </a:rPr>
              <a:t>appreciate the contribution that strategy can make to successful performance, both for individuals and for organisations;</a:t>
            </a:r>
          </a:p>
          <a:p>
            <a:pPr eaLnBrk="1" hangingPunct="1">
              <a:spcBef>
                <a:spcPts val="600"/>
              </a:spcBef>
              <a:buClr>
                <a:srgbClr val="990099"/>
              </a:buClr>
              <a:buFont typeface="Arial" panose="020B0604020202020204" pitchFamily="34" charset="0"/>
              <a:buChar char="•"/>
            </a:pPr>
            <a:r>
              <a:rPr lang="en-GB" altLang="en-US">
                <a:latin typeface="Calibri" panose="020F0502020204030204" pitchFamily="34" charset="0"/>
              </a:rPr>
              <a:t>be aware of the origins of strategy and how views on strategy have changed over time;</a:t>
            </a:r>
          </a:p>
          <a:p>
            <a:pPr eaLnBrk="1" hangingPunct="1">
              <a:spcBef>
                <a:spcPts val="600"/>
              </a:spcBef>
              <a:buClr>
                <a:srgbClr val="990099"/>
              </a:buClr>
              <a:buFont typeface="Arial" panose="020B0604020202020204" pitchFamily="34" charset="0"/>
              <a:buChar char="•"/>
            </a:pPr>
            <a:r>
              <a:rPr lang="en-GB" altLang="en-US">
                <a:latin typeface="Calibri" panose="020F0502020204030204" pitchFamily="34" charset="0"/>
              </a:rPr>
              <a:t>be familiar with some of the key questions and terminology in strategy;</a:t>
            </a:r>
          </a:p>
          <a:p>
            <a:pPr eaLnBrk="1" hangingPunct="1">
              <a:spcBef>
                <a:spcPts val="600"/>
              </a:spcBef>
              <a:buClr>
                <a:srgbClr val="990099"/>
              </a:buClr>
              <a:buFont typeface="Arial" panose="020B0604020202020204" pitchFamily="34" charset="0"/>
              <a:buChar char="•"/>
            </a:pPr>
            <a:r>
              <a:rPr lang="en-GB" altLang="en-US">
                <a:latin typeface="Calibri" panose="020F0502020204030204" pitchFamily="34" charset="0"/>
              </a:rPr>
              <a:t>understand the debates that surround corporate values and social responsibility;</a:t>
            </a:r>
          </a:p>
          <a:p>
            <a:pPr eaLnBrk="1" hangingPunct="1">
              <a:spcBef>
                <a:spcPts val="600"/>
              </a:spcBef>
              <a:buClr>
                <a:srgbClr val="990099"/>
              </a:buClr>
              <a:buFont typeface="Arial" panose="020B0604020202020204" pitchFamily="34" charset="0"/>
              <a:buChar char="•"/>
            </a:pPr>
            <a:r>
              <a:rPr lang="en-GB" altLang="en-US">
                <a:latin typeface="Calibri" panose="020F0502020204030204" pitchFamily="34" charset="0"/>
              </a:rPr>
              <a:t>comprehend the basic approach to strategy that underlies this book.</a:t>
            </a:r>
          </a:p>
        </p:txBody>
      </p:sp>
      <p:sp>
        <p:nvSpPr>
          <p:cNvPr id="1536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39D1E8F-B203-402E-B559-92FC53FA1A69}" type="slidenum">
              <a:rPr lang="en-US" altLang="en-US" sz="1200">
                <a:solidFill>
                  <a:srgbClr val="898989"/>
                </a:solidFill>
                <a:latin typeface="Calibri" panose="020F0502020204030204" pitchFamily="34" charset="0"/>
              </a:rPr>
              <a:pPr eaLnBrk="1" hangingPunct="1"/>
              <a:t>2</a:t>
            </a:fld>
            <a:endParaRPr lang="en-US" altLang="en-US" sz="1200">
              <a:solidFill>
                <a:srgbClr val="898989"/>
              </a:solidFill>
              <a:latin typeface="Calibri" panose="020F0502020204030204" pitchFamily="34" charset="0"/>
            </a:endParaRPr>
          </a:p>
        </p:txBody>
      </p:sp>
      <p:sp>
        <p:nvSpPr>
          <p:cNvPr id="15364" name="TextBox 2"/>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2"/>
          <p:cNvSpPr>
            <a:spLocks noGrp="1" noChangeArrowheads="1"/>
          </p:cNvSpPr>
          <p:nvPr>
            <p:ph type="title"/>
          </p:nvPr>
        </p:nvSpPr>
        <p:spPr>
          <a:xfrm>
            <a:off x="457200" y="149225"/>
            <a:ext cx="8229600" cy="1143000"/>
          </a:xfrm>
          <a:solidFill>
            <a:schemeClr val="bg1"/>
          </a:solidFill>
          <a:ln w="25400"/>
        </p:spPr>
        <p:txBody>
          <a:bodyPr lIns="90488" tIns="44450" rIns="90488" bIns="44450"/>
          <a:lstStyle/>
          <a:p>
            <a:pPr>
              <a:defRPr/>
            </a:pPr>
            <a:r>
              <a:rPr lang="en-US" sz="3200" dirty="0">
                <a:solidFill>
                  <a:srgbClr val="990099"/>
                </a:solidFill>
                <a:latin typeface="+mn-lt"/>
                <a:ea typeface="+mj-ea"/>
                <a:cs typeface="Arial" charset="0"/>
              </a:rPr>
              <a:t>Common elements in successful strategies</a:t>
            </a:r>
          </a:p>
        </p:txBody>
      </p:sp>
      <p:sp>
        <p:nvSpPr>
          <p:cNvPr id="1638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3D3E1BC-C102-4FFA-B161-0182655EC6E9}" type="slidenum">
              <a:rPr lang="en-US" altLang="en-US" sz="1200">
                <a:solidFill>
                  <a:srgbClr val="898989"/>
                </a:solidFill>
                <a:latin typeface="Calibri" panose="020F0502020204030204" pitchFamily="34" charset="0"/>
              </a:rPr>
              <a:pPr eaLnBrk="1" hangingPunct="1"/>
              <a:t>3</a:t>
            </a:fld>
            <a:endParaRPr lang="en-US" altLang="en-US" sz="1200">
              <a:solidFill>
                <a:srgbClr val="898989"/>
              </a:solidFill>
              <a:latin typeface="Calibri" panose="020F0502020204030204" pitchFamily="34" charset="0"/>
            </a:endParaRPr>
          </a:p>
        </p:txBody>
      </p:sp>
      <p:sp>
        <p:nvSpPr>
          <p:cNvPr id="16387" name="TextBox 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pic>
        <p:nvPicPr>
          <p:cNvPr id="410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 y="1524000"/>
            <a:ext cx="8858250" cy="3810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457200" y="274638"/>
            <a:ext cx="8229600" cy="1014412"/>
          </a:xfrm>
        </p:spPr>
        <p:txBody>
          <a:bodyPr/>
          <a:lstStyle/>
          <a:p>
            <a:pPr eaLnBrk="1" hangingPunct="1"/>
            <a:r>
              <a:rPr lang="en-US" altLang="en-US" sz="3600" smtClean="0">
                <a:solidFill>
                  <a:srgbClr val="990099"/>
                </a:solidFill>
              </a:rPr>
              <a:t>Definitions of strategy</a:t>
            </a:r>
          </a:p>
        </p:txBody>
      </p:sp>
      <p:sp>
        <p:nvSpPr>
          <p:cNvPr id="18434" name="Content Placeholder 2"/>
          <p:cNvSpPr>
            <a:spLocks noGrp="1"/>
          </p:cNvSpPr>
          <p:nvPr>
            <p:ph idx="1"/>
          </p:nvPr>
        </p:nvSpPr>
        <p:spPr>
          <a:xfrm>
            <a:off x="457200" y="1420813"/>
            <a:ext cx="8229600" cy="4525962"/>
          </a:xfrm>
        </p:spPr>
        <p:txBody>
          <a:bodyPr/>
          <a:lstStyle/>
          <a:p>
            <a:r>
              <a:rPr lang="en-GB" altLang="en-US" sz="2000" smtClean="0">
                <a:solidFill>
                  <a:srgbClr val="000000"/>
                </a:solidFill>
              </a:rPr>
              <a:t>Strategy: a plan, method, or series of actions designed to achieve a specific goal or effect.</a:t>
            </a:r>
          </a:p>
          <a:p>
            <a:pPr marL="1257300" lvl="3" indent="0">
              <a:buFont typeface="Arial" panose="020B0604020202020204" pitchFamily="34" charset="0"/>
              <a:buNone/>
            </a:pPr>
            <a:r>
              <a:rPr lang="en-US" altLang="en-US" sz="1800" smtClean="0">
                <a:solidFill>
                  <a:srgbClr val="000000"/>
                </a:solidFill>
              </a:rPr>
              <a:t>– </a:t>
            </a:r>
            <a:r>
              <a:rPr lang="en-US" altLang="en-US" sz="1800" i="1" smtClean="0">
                <a:solidFill>
                  <a:srgbClr val="000000"/>
                </a:solidFill>
              </a:rPr>
              <a:t>Wordsmyth Dictionary</a:t>
            </a:r>
          </a:p>
          <a:p>
            <a:pPr>
              <a:spcBef>
                <a:spcPts val="1200"/>
              </a:spcBef>
            </a:pPr>
            <a:r>
              <a:rPr lang="en-GB" altLang="en-US" sz="2000" smtClean="0">
                <a:solidFill>
                  <a:srgbClr val="000000"/>
                </a:solidFill>
              </a:rPr>
              <a:t>The determination of the long-run goals and objectives of an enterprise and the adoption of courses of action and the allocation of resources necessary for carrying out these goals.</a:t>
            </a:r>
          </a:p>
          <a:p>
            <a:pPr>
              <a:buFont typeface="Arial" panose="020B0604020202020204" pitchFamily="34" charset="0"/>
              <a:buNone/>
            </a:pPr>
            <a:r>
              <a:rPr lang="en-GB" altLang="en-US" sz="1800" smtClean="0">
                <a:solidFill>
                  <a:srgbClr val="000000"/>
                </a:solidFill>
              </a:rPr>
              <a:t>			– Alfred Chandler, </a:t>
            </a:r>
            <a:r>
              <a:rPr lang="en-GB" altLang="en-US" sz="1800" i="1" smtClean="0">
                <a:solidFill>
                  <a:srgbClr val="000000"/>
                </a:solidFill>
              </a:rPr>
              <a:t>Strategy and Structure </a:t>
            </a:r>
          </a:p>
          <a:p>
            <a:pPr>
              <a:spcBef>
                <a:spcPts val="1200"/>
              </a:spcBef>
            </a:pPr>
            <a:r>
              <a:rPr lang="en-GB" altLang="en-US" sz="2000" smtClean="0">
                <a:solidFill>
                  <a:srgbClr val="000000"/>
                </a:solidFill>
              </a:rPr>
              <a:t>Strategy is the pattern of objectives, purposes, or goals and the major policies and plans for achieving these goals, stated in such a way as to defi ne what business the company is in or is to be in and the kind of company it is or is to be.</a:t>
            </a:r>
          </a:p>
          <a:p>
            <a:pPr marL="457200" lvl="1" indent="0">
              <a:buFont typeface="Arial" panose="020B0604020202020204" pitchFamily="34" charset="0"/>
              <a:buNone/>
            </a:pPr>
            <a:r>
              <a:rPr lang="en-GB" altLang="en-US" sz="1800" smtClean="0">
                <a:solidFill>
                  <a:srgbClr val="000000"/>
                </a:solidFill>
              </a:rPr>
              <a:t>		– Kenneth Andrews, </a:t>
            </a:r>
            <a:r>
              <a:rPr lang="en-GB" altLang="en-US" sz="1800" i="1" smtClean="0">
                <a:solidFill>
                  <a:srgbClr val="000000"/>
                </a:solidFill>
              </a:rPr>
              <a:t>The Concept of Corporate Strategy </a:t>
            </a:r>
            <a:r>
              <a:rPr lang="en-US" altLang="en-US" sz="2000" smtClean="0"/>
              <a:t>	</a:t>
            </a:r>
          </a:p>
        </p:txBody>
      </p:sp>
      <p:sp>
        <p:nvSpPr>
          <p:cNvPr id="1843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6BE6B69-58BD-4671-9900-FC7976AF6B4D}" type="slidenum">
              <a:rPr lang="en-US" altLang="en-US" sz="1200">
                <a:solidFill>
                  <a:srgbClr val="898989"/>
                </a:solidFill>
                <a:latin typeface="Calibri" panose="020F0502020204030204" pitchFamily="34" charset="0"/>
              </a:rPr>
              <a:pPr eaLnBrk="1" hangingPunct="1"/>
              <a:t>4</a:t>
            </a:fld>
            <a:endParaRPr lang="en-US" altLang="en-US" sz="1200">
              <a:solidFill>
                <a:srgbClr val="898989"/>
              </a:solidFill>
              <a:latin typeface="Calibri" panose="020F0502020204030204" pitchFamily="34" charset="0"/>
            </a:endParaRPr>
          </a:p>
        </p:txBody>
      </p:sp>
      <p:sp>
        <p:nvSpPr>
          <p:cNvPr id="18436" name="TextBox 4"/>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9"/>
          <p:cNvSpPr>
            <a:spLocks noGrp="1" noChangeArrowheads="1"/>
          </p:cNvSpPr>
          <p:nvPr>
            <p:ph type="title"/>
          </p:nvPr>
        </p:nvSpPr>
        <p:spPr>
          <a:extLst>
            <a:ext uri="{91240B29-F687-4F45-9708-019B960494DF}">
              <a14:hiddenLine xmlns:a14="http://schemas.microsoft.com/office/drawing/2010/main" w="25400">
                <a:solidFill>
                  <a:srgbClr val="000000"/>
                </a:solidFill>
                <a:miter lim="800000"/>
                <a:headEnd/>
                <a:tailEnd/>
              </a14:hiddenLine>
            </a:ext>
          </a:extLst>
        </p:spPr>
        <p:txBody>
          <a:bodyPr lIns="90488" tIns="44450" rIns="90488" bIns="44450"/>
          <a:lstStyle/>
          <a:p>
            <a:r>
              <a:rPr lang="en-US" altLang="en-US" sz="3600" smtClean="0">
                <a:solidFill>
                  <a:srgbClr val="990099"/>
                </a:solidFill>
                <a:cs typeface="Arial" panose="020B0604020202020204" pitchFamily="34" charset="0"/>
              </a:rPr>
              <a:t>Sources of superior profitability</a:t>
            </a:r>
          </a:p>
        </p:txBody>
      </p:sp>
      <p:pic>
        <p:nvPicPr>
          <p:cNvPr id="1945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25" y="1243013"/>
            <a:ext cx="8778875" cy="51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411D9CE-313C-473D-8B94-DE35D2E88BF5}" type="slidenum">
              <a:rPr lang="en-US" altLang="en-US" sz="1200">
                <a:solidFill>
                  <a:srgbClr val="898989"/>
                </a:solidFill>
                <a:latin typeface="Calibri" panose="020F0502020204030204" pitchFamily="34" charset="0"/>
              </a:rPr>
              <a:pPr eaLnBrk="1" hangingPunct="1"/>
              <a:t>5</a:t>
            </a:fld>
            <a:endParaRPr lang="en-US" altLang="en-US" sz="1200">
              <a:solidFill>
                <a:srgbClr val="898989"/>
              </a:solidFill>
              <a:latin typeface="Calibri" panose="020F0502020204030204" pitchFamily="34" charset="0"/>
            </a:endParaRPr>
          </a:p>
        </p:txBody>
      </p:sp>
      <p:sp>
        <p:nvSpPr>
          <p:cNvPr id="19460" name="TextBox 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34975" y="400050"/>
            <a:ext cx="8437563" cy="709613"/>
          </a:xfrm>
        </p:spPr>
        <p:txBody>
          <a:bodyPr/>
          <a:lstStyle/>
          <a:p>
            <a:pPr eaLnBrk="1" hangingPunct="1"/>
            <a:r>
              <a:rPr lang="en-US" altLang="en-US" sz="3200" smtClean="0">
                <a:solidFill>
                  <a:srgbClr val="990099"/>
                </a:solidFill>
                <a:latin typeface="AGBookBQ-LightCnd" charset="0"/>
              </a:rPr>
              <a:t>Describing strategy</a:t>
            </a:r>
            <a:endParaRPr lang="en-US" altLang="en-US" sz="3200" smtClean="0">
              <a:solidFill>
                <a:srgbClr val="990099"/>
              </a:solidFill>
            </a:endParaRPr>
          </a:p>
        </p:txBody>
      </p:sp>
      <p:sp>
        <p:nvSpPr>
          <p:cNvPr id="2048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A795EF3-81BE-47E8-89E8-B24B80D8E48D}" type="slidenum">
              <a:rPr lang="en-US" altLang="en-US" sz="1200">
                <a:solidFill>
                  <a:srgbClr val="898989"/>
                </a:solidFill>
                <a:latin typeface="Calibri" panose="020F0502020204030204" pitchFamily="34" charset="0"/>
              </a:rPr>
              <a:pPr eaLnBrk="1" hangingPunct="1"/>
              <a:t>6</a:t>
            </a:fld>
            <a:endParaRPr lang="en-US" altLang="en-US" sz="1200">
              <a:solidFill>
                <a:srgbClr val="898989"/>
              </a:solidFill>
              <a:latin typeface="Calibri" panose="020F0502020204030204" pitchFamily="34" charset="0"/>
            </a:endParaRPr>
          </a:p>
        </p:txBody>
      </p:sp>
      <p:sp>
        <p:nvSpPr>
          <p:cNvPr id="20483" name="TextBox 7"/>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pic>
        <p:nvPicPr>
          <p:cNvPr id="717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420813"/>
            <a:ext cx="7505700" cy="42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749300" y="1503363"/>
            <a:ext cx="3298825" cy="644525"/>
          </a:xfrm>
          <a:prstGeom prst="rect">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a:defRPr/>
            </a:pPr>
            <a:r>
              <a:rPr lang="en-US">
                <a:latin typeface="Arial" pitchFamily="1" charset="0"/>
                <a:ea typeface="Arial" pitchFamily="1" charset="0"/>
                <a:cs typeface="Arial" pitchFamily="1" charset="0"/>
              </a:rPr>
              <a:t>Strategy as Decision</a:t>
            </a:r>
          </a:p>
          <a:p>
            <a:pPr algn="ctr">
              <a:defRPr/>
            </a:pPr>
            <a:r>
              <a:rPr lang="en-US">
                <a:latin typeface="Arial" pitchFamily="1" charset="0"/>
                <a:ea typeface="Arial" pitchFamily="1" charset="0"/>
                <a:cs typeface="Arial" pitchFamily="1" charset="0"/>
              </a:rPr>
              <a:t>Support</a:t>
            </a:r>
          </a:p>
        </p:txBody>
      </p:sp>
      <p:sp>
        <p:nvSpPr>
          <p:cNvPr id="11268" name="Rectangle 4"/>
          <p:cNvSpPr>
            <a:spLocks noChangeArrowheads="1"/>
          </p:cNvSpPr>
          <p:nvPr/>
        </p:nvSpPr>
        <p:spPr bwMode="auto">
          <a:xfrm>
            <a:off x="765175" y="2678113"/>
            <a:ext cx="3221038" cy="644525"/>
          </a:xfrm>
          <a:prstGeom prst="rect">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a:defRPr/>
            </a:pPr>
            <a:r>
              <a:rPr lang="en-US">
                <a:latin typeface="Arial" pitchFamily="1" charset="0"/>
                <a:ea typeface="Arial" pitchFamily="1" charset="0"/>
                <a:cs typeface="Arial" pitchFamily="1" charset="0"/>
              </a:rPr>
              <a:t>Strategy as a Coordinating</a:t>
            </a:r>
          </a:p>
          <a:p>
            <a:pPr algn="ctr">
              <a:defRPr/>
            </a:pPr>
            <a:r>
              <a:rPr lang="en-US">
                <a:latin typeface="Arial" pitchFamily="1" charset="0"/>
                <a:ea typeface="Arial" pitchFamily="1" charset="0"/>
                <a:cs typeface="Arial" pitchFamily="1" charset="0"/>
              </a:rPr>
              <a:t>Device</a:t>
            </a:r>
          </a:p>
        </p:txBody>
      </p:sp>
      <p:sp>
        <p:nvSpPr>
          <p:cNvPr id="11269" name="Rectangle 5"/>
          <p:cNvSpPr>
            <a:spLocks noChangeArrowheads="1"/>
          </p:cNvSpPr>
          <p:nvPr/>
        </p:nvSpPr>
        <p:spPr bwMode="auto">
          <a:xfrm>
            <a:off x="750888" y="4170363"/>
            <a:ext cx="3298825" cy="366712"/>
          </a:xfrm>
          <a:prstGeom prst="rect">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a:defRPr/>
            </a:pPr>
            <a:r>
              <a:rPr lang="en-US" dirty="0">
                <a:ea typeface="+mn-ea"/>
                <a:cs typeface="Arial" pitchFamily="34" charset="0"/>
              </a:rPr>
              <a:t> Strategy as Target</a:t>
            </a:r>
          </a:p>
        </p:txBody>
      </p:sp>
      <p:sp>
        <p:nvSpPr>
          <p:cNvPr id="11271" name="AutoShape 7"/>
          <p:cNvSpPr>
            <a:spLocks noChangeArrowheads="1"/>
          </p:cNvSpPr>
          <p:nvPr/>
        </p:nvSpPr>
        <p:spPr bwMode="auto">
          <a:xfrm>
            <a:off x="4064000" y="1728788"/>
            <a:ext cx="1201738" cy="260350"/>
          </a:xfrm>
          <a:prstGeom prst="rightArrow">
            <a:avLst>
              <a:gd name="adj1" fmla="val 50000"/>
              <a:gd name="adj2" fmla="val 133924"/>
            </a:avLst>
          </a:prstGeom>
          <a:solidFill>
            <a:srgbClr val="93CDDD"/>
          </a:solidFill>
          <a:ln w="12700">
            <a:solidFill>
              <a:srgbClr val="93CDDD"/>
            </a:solidFill>
            <a:miter lim="800000"/>
            <a:headEnd/>
            <a:tailEnd/>
          </a:ln>
          <a:effectLst>
            <a:outerShdw blurRad="50800" dist="38100" dir="2700000" algn="tl" rotWithShape="0">
              <a:srgbClr val="808080">
                <a:alpha val="39998"/>
              </a:srgbClr>
            </a:outerShdw>
          </a:effectLst>
        </p:spPr>
        <p:txBody>
          <a:bodyPr wrap="none" anchor="ctr"/>
          <a:lstStyle/>
          <a:p>
            <a:pPr algn="ctr">
              <a:defRPr/>
            </a:pPr>
            <a:endParaRPr lang="en-US">
              <a:ea typeface="+mn-ea"/>
              <a:cs typeface="Arial" pitchFamily="34" charset="0"/>
            </a:endParaRPr>
          </a:p>
        </p:txBody>
      </p:sp>
      <p:sp>
        <p:nvSpPr>
          <p:cNvPr id="11273" name="AutoShape 9"/>
          <p:cNvSpPr>
            <a:spLocks noChangeArrowheads="1"/>
          </p:cNvSpPr>
          <p:nvPr/>
        </p:nvSpPr>
        <p:spPr bwMode="auto">
          <a:xfrm>
            <a:off x="5249863" y="1346200"/>
            <a:ext cx="3673475" cy="868363"/>
          </a:xfrm>
          <a:prstGeom prst="parallelogram">
            <a:avLst>
              <a:gd name="adj" fmla="val 92225"/>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a:defRPr/>
            </a:pPr>
            <a:r>
              <a:rPr lang="en-US">
                <a:ea typeface="+mn-ea"/>
                <a:cs typeface="Arial" pitchFamily="34" charset="0"/>
              </a:rPr>
              <a:t>Improves the quality</a:t>
            </a:r>
          </a:p>
          <a:p>
            <a:pPr algn="ctr">
              <a:defRPr/>
            </a:pPr>
            <a:r>
              <a:rPr lang="en-US">
                <a:ea typeface="+mn-ea"/>
                <a:cs typeface="Arial" pitchFamily="34" charset="0"/>
              </a:rPr>
              <a:t>of decision making</a:t>
            </a:r>
          </a:p>
        </p:txBody>
      </p:sp>
      <p:sp>
        <p:nvSpPr>
          <p:cNvPr id="11275" name="AutoShape 11"/>
          <p:cNvSpPr>
            <a:spLocks noChangeArrowheads="1"/>
          </p:cNvSpPr>
          <p:nvPr/>
        </p:nvSpPr>
        <p:spPr bwMode="auto">
          <a:xfrm>
            <a:off x="4987925" y="2527300"/>
            <a:ext cx="3894138" cy="908050"/>
          </a:xfrm>
          <a:prstGeom prst="parallelogram">
            <a:avLst>
              <a:gd name="adj" fmla="val 94148"/>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a:defRPr/>
            </a:pPr>
            <a:r>
              <a:rPr lang="en-US">
                <a:ea typeface="+mn-ea"/>
                <a:cs typeface="Arial" pitchFamily="34" charset="0"/>
              </a:rPr>
              <a:t>Creates consistency</a:t>
            </a:r>
          </a:p>
          <a:p>
            <a:pPr algn="ctr">
              <a:defRPr/>
            </a:pPr>
            <a:r>
              <a:rPr lang="en-US">
                <a:ea typeface="+mn-ea"/>
                <a:cs typeface="Arial" pitchFamily="34" charset="0"/>
              </a:rPr>
              <a:t>and unity</a:t>
            </a:r>
          </a:p>
        </p:txBody>
      </p:sp>
      <p:sp>
        <p:nvSpPr>
          <p:cNvPr id="11276" name="AutoShape 12"/>
          <p:cNvSpPr>
            <a:spLocks noChangeArrowheads="1"/>
          </p:cNvSpPr>
          <p:nvPr/>
        </p:nvSpPr>
        <p:spPr bwMode="auto">
          <a:xfrm>
            <a:off x="5029200" y="3846513"/>
            <a:ext cx="3894138" cy="1054100"/>
          </a:xfrm>
          <a:prstGeom prst="parallelogram">
            <a:avLst>
              <a:gd name="adj" fmla="val 94084"/>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a:defRPr/>
            </a:pPr>
            <a:r>
              <a:rPr lang="en-US">
                <a:ea typeface="+mn-ea"/>
                <a:cs typeface="Arial" pitchFamily="34" charset="0"/>
              </a:rPr>
              <a:t>Improves perform-</a:t>
            </a:r>
          </a:p>
          <a:p>
            <a:pPr algn="ctr">
              <a:defRPr/>
            </a:pPr>
            <a:r>
              <a:rPr lang="en-US">
                <a:ea typeface="+mn-ea"/>
                <a:cs typeface="Arial" pitchFamily="34" charset="0"/>
              </a:rPr>
              <a:t>      ance by setting </a:t>
            </a:r>
          </a:p>
          <a:p>
            <a:pPr algn="ctr">
              <a:defRPr/>
            </a:pPr>
            <a:r>
              <a:rPr lang="en-US">
                <a:ea typeface="+mn-ea"/>
                <a:cs typeface="Arial" pitchFamily="34" charset="0"/>
              </a:rPr>
              <a:t>high aspirations</a:t>
            </a:r>
          </a:p>
        </p:txBody>
      </p:sp>
      <p:sp>
        <p:nvSpPr>
          <p:cNvPr id="22536" name="Rectangle 16"/>
          <p:cNvSpPr>
            <a:spLocks noChangeArrowheads="1"/>
          </p:cNvSpPr>
          <p:nvPr/>
        </p:nvSpPr>
        <p:spPr bwMode="auto">
          <a:xfrm>
            <a:off x="0" y="263525"/>
            <a:ext cx="91440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rgbClr val="990099"/>
                </a:solidFill>
              </a:rPr>
              <a:t>What Roles does Strategy Perform?</a:t>
            </a:r>
          </a:p>
        </p:txBody>
      </p:sp>
      <p:sp>
        <p:nvSpPr>
          <p:cNvPr id="11279" name="Rectangle 5"/>
          <p:cNvSpPr>
            <a:spLocks noChangeArrowheads="1"/>
          </p:cNvSpPr>
          <p:nvPr/>
        </p:nvSpPr>
        <p:spPr bwMode="auto">
          <a:xfrm>
            <a:off x="815975" y="5678488"/>
            <a:ext cx="3298825" cy="642937"/>
          </a:xfrm>
          <a:prstGeom prst="rect">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a:defRPr/>
            </a:pPr>
            <a:r>
              <a:rPr lang="en-US">
                <a:ea typeface="+mn-ea"/>
                <a:cs typeface="Arial" pitchFamily="34" charset="0"/>
              </a:rPr>
              <a:t> Strategy as Animation and Orientation</a:t>
            </a:r>
          </a:p>
        </p:txBody>
      </p:sp>
      <p:sp>
        <p:nvSpPr>
          <p:cNvPr id="11281" name="AutoShape 12"/>
          <p:cNvSpPr>
            <a:spLocks noChangeArrowheads="1"/>
          </p:cNvSpPr>
          <p:nvPr/>
        </p:nvSpPr>
        <p:spPr bwMode="auto">
          <a:xfrm>
            <a:off x="4973638" y="5472113"/>
            <a:ext cx="3894137" cy="1054100"/>
          </a:xfrm>
          <a:prstGeom prst="parallelogram">
            <a:avLst>
              <a:gd name="adj" fmla="val 94084"/>
            </a:avLst>
          </a:prstGeom>
          <a:solidFill>
            <a:srgbClr val="F2D89E"/>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a:defRPr/>
            </a:pPr>
            <a:r>
              <a:rPr lang="en-GB">
                <a:ea typeface="+mn-ea"/>
                <a:cs typeface="Arial" pitchFamily="34" charset="0"/>
              </a:rPr>
              <a:t>Motivates</a:t>
            </a:r>
          </a:p>
          <a:p>
            <a:pPr algn="ctr">
              <a:defRPr/>
            </a:pPr>
            <a:r>
              <a:rPr lang="en-GB">
                <a:ea typeface="+mn-ea"/>
                <a:cs typeface="Arial" pitchFamily="34" charset="0"/>
              </a:rPr>
              <a:t> and mobilises</a:t>
            </a:r>
            <a:endParaRPr lang="en-US">
              <a:ea typeface="+mn-ea"/>
              <a:cs typeface="Arial" pitchFamily="34" charset="0"/>
            </a:endParaRPr>
          </a:p>
        </p:txBody>
      </p:sp>
      <p:sp>
        <p:nvSpPr>
          <p:cNvPr id="18" name="AutoShape 7"/>
          <p:cNvSpPr>
            <a:spLocks noChangeArrowheads="1"/>
          </p:cNvSpPr>
          <p:nvPr/>
        </p:nvSpPr>
        <p:spPr bwMode="auto">
          <a:xfrm>
            <a:off x="4008438" y="2870200"/>
            <a:ext cx="1201737" cy="260350"/>
          </a:xfrm>
          <a:prstGeom prst="rightArrow">
            <a:avLst>
              <a:gd name="adj1" fmla="val 50000"/>
              <a:gd name="adj2" fmla="val 133924"/>
            </a:avLst>
          </a:prstGeom>
          <a:solidFill>
            <a:srgbClr val="93CDDD"/>
          </a:solidFill>
          <a:ln w="12700">
            <a:solidFill>
              <a:srgbClr val="93CDDD"/>
            </a:solidFill>
            <a:miter lim="800000"/>
            <a:headEnd/>
            <a:tailEnd/>
          </a:ln>
          <a:effectLst>
            <a:outerShdw blurRad="50800" dist="38100" dir="2700000" algn="tl" rotWithShape="0">
              <a:srgbClr val="808080">
                <a:alpha val="39998"/>
              </a:srgbClr>
            </a:outerShdw>
          </a:effectLst>
        </p:spPr>
        <p:txBody>
          <a:bodyPr wrap="none" anchor="ctr"/>
          <a:lstStyle/>
          <a:p>
            <a:pPr algn="ctr">
              <a:defRPr/>
            </a:pPr>
            <a:endParaRPr lang="en-US">
              <a:ea typeface="+mn-ea"/>
              <a:cs typeface="Arial" pitchFamily="34" charset="0"/>
            </a:endParaRPr>
          </a:p>
        </p:txBody>
      </p:sp>
      <p:sp>
        <p:nvSpPr>
          <p:cNvPr id="19" name="AutoShape 7"/>
          <p:cNvSpPr>
            <a:spLocks noChangeArrowheads="1"/>
          </p:cNvSpPr>
          <p:nvPr/>
        </p:nvSpPr>
        <p:spPr bwMode="auto">
          <a:xfrm>
            <a:off x="4065588" y="4243388"/>
            <a:ext cx="1201737" cy="260350"/>
          </a:xfrm>
          <a:prstGeom prst="rightArrow">
            <a:avLst>
              <a:gd name="adj1" fmla="val 50000"/>
              <a:gd name="adj2" fmla="val 133924"/>
            </a:avLst>
          </a:prstGeom>
          <a:solidFill>
            <a:srgbClr val="93CDDD"/>
          </a:solidFill>
          <a:ln w="12700">
            <a:solidFill>
              <a:srgbClr val="93CDDD"/>
            </a:solidFill>
            <a:miter lim="800000"/>
            <a:headEnd/>
            <a:tailEnd/>
          </a:ln>
          <a:effectLst>
            <a:outerShdw blurRad="50800" dist="38100" dir="2700000" algn="tl" rotWithShape="0">
              <a:srgbClr val="808080">
                <a:alpha val="39998"/>
              </a:srgbClr>
            </a:outerShdw>
          </a:effectLst>
        </p:spPr>
        <p:txBody>
          <a:bodyPr wrap="none" anchor="ctr"/>
          <a:lstStyle/>
          <a:p>
            <a:pPr algn="ctr">
              <a:defRPr/>
            </a:pPr>
            <a:endParaRPr lang="en-US">
              <a:ea typeface="+mn-ea"/>
              <a:cs typeface="Arial" pitchFamily="34" charset="0"/>
            </a:endParaRPr>
          </a:p>
        </p:txBody>
      </p:sp>
      <p:sp>
        <p:nvSpPr>
          <p:cNvPr id="20" name="AutoShape 7"/>
          <p:cNvSpPr>
            <a:spLocks noChangeArrowheads="1"/>
          </p:cNvSpPr>
          <p:nvPr/>
        </p:nvSpPr>
        <p:spPr bwMode="auto">
          <a:xfrm>
            <a:off x="4130675" y="5868988"/>
            <a:ext cx="1201738" cy="260350"/>
          </a:xfrm>
          <a:prstGeom prst="rightArrow">
            <a:avLst>
              <a:gd name="adj1" fmla="val 50000"/>
              <a:gd name="adj2" fmla="val 133924"/>
            </a:avLst>
          </a:prstGeom>
          <a:solidFill>
            <a:srgbClr val="93CDDD"/>
          </a:solidFill>
          <a:ln w="12700">
            <a:solidFill>
              <a:srgbClr val="93CDDD"/>
            </a:solidFill>
            <a:miter lim="800000"/>
            <a:headEnd/>
            <a:tailEnd/>
          </a:ln>
          <a:effectLst>
            <a:outerShdw blurRad="50800" dist="38100" dir="2700000" algn="tl" rotWithShape="0">
              <a:srgbClr val="808080">
                <a:alpha val="39998"/>
              </a:srgbClr>
            </a:outerShdw>
          </a:effectLst>
        </p:spPr>
        <p:txBody>
          <a:bodyPr wrap="none" anchor="ctr"/>
          <a:lstStyle/>
          <a:p>
            <a:pPr algn="ctr">
              <a:defRPr/>
            </a:pPr>
            <a:endParaRPr lang="en-US">
              <a:ea typeface="+mn-ea"/>
              <a:cs typeface="Arial" pitchFamily="34" charset="0"/>
            </a:endParaRPr>
          </a:p>
        </p:txBody>
      </p:sp>
      <p:sp>
        <p:nvSpPr>
          <p:cNvPr id="2254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D958929-4665-4FB2-9999-7FED832EDF72}" type="slidenum">
              <a:rPr lang="en-US" altLang="en-US" sz="1200">
                <a:solidFill>
                  <a:srgbClr val="898989"/>
                </a:solidFill>
                <a:latin typeface="Calibri" panose="020F0502020204030204" pitchFamily="34" charset="0"/>
              </a:rPr>
              <a:pPr eaLnBrk="1" hangingPunct="1"/>
              <a:t>7</a:t>
            </a:fld>
            <a:endParaRPr lang="en-US" altLang="en-US" sz="1200">
              <a:solidFill>
                <a:srgbClr val="898989"/>
              </a:solidFill>
              <a:latin typeface="Calibri" panose="020F0502020204030204" pitchFamily="34" charset="0"/>
            </a:endParaRPr>
          </a:p>
        </p:txBody>
      </p:sp>
      <p:sp>
        <p:nvSpPr>
          <p:cNvPr id="22543" name="TextBox 1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altLang="en-US" smtClean="0">
                <a:solidFill>
                  <a:srgbClr val="990099"/>
                </a:solidFill>
              </a:rPr>
              <a:t>Profit and Purpose:</a:t>
            </a:r>
            <a:endParaRPr lang="en-US" altLang="en-US" smtClean="0"/>
          </a:p>
        </p:txBody>
      </p:sp>
      <p:sp>
        <p:nvSpPr>
          <p:cNvPr id="24578" name="Content Placeholder 2"/>
          <p:cNvSpPr>
            <a:spLocks noGrp="1"/>
          </p:cNvSpPr>
          <p:nvPr>
            <p:ph idx="1"/>
          </p:nvPr>
        </p:nvSpPr>
        <p:spPr/>
        <p:txBody>
          <a:bodyPr/>
          <a:lstStyle/>
          <a:p>
            <a:pPr>
              <a:buFont typeface="Arial" panose="020B0604020202020204" pitchFamily="34" charset="0"/>
              <a:buNone/>
            </a:pPr>
            <a:r>
              <a:rPr lang="ja-JP" altLang="en-US" smtClean="0"/>
              <a:t>“</a:t>
            </a:r>
            <a:r>
              <a:rPr lang="en-US" altLang="ja-JP" smtClean="0"/>
              <a:t>Profits are to business as breathing is to life. Breathing is essential to life, but is not the purpose for living. Similarly profits are essential for the existence of the corporation, but they are not the reason for its existence</a:t>
            </a:r>
            <a:r>
              <a:rPr lang="ja-JP" altLang="en-US" smtClean="0"/>
              <a:t>”</a:t>
            </a:r>
            <a:endParaRPr lang="en-US" altLang="ja-JP" smtClean="0"/>
          </a:p>
          <a:p>
            <a:pPr>
              <a:buFont typeface="Arial" panose="020B0604020202020204" pitchFamily="34" charset="0"/>
              <a:buNone/>
            </a:pPr>
            <a:endParaRPr lang="en-US" altLang="en-US" smtClean="0"/>
          </a:p>
          <a:p>
            <a:pPr>
              <a:buFont typeface="Arial" panose="020B0604020202020204" pitchFamily="34" charset="0"/>
              <a:buNone/>
            </a:pPr>
            <a:endParaRPr lang="en-US" altLang="en-US" smtClean="0"/>
          </a:p>
          <a:p>
            <a:pPr>
              <a:buFont typeface="Arial" panose="020B0604020202020204" pitchFamily="34" charset="0"/>
              <a:buNone/>
            </a:pPr>
            <a:r>
              <a:rPr lang="en-US" altLang="en-US" sz="1400" smtClean="0"/>
              <a:t>Source:  Quote from an interview by Robert M. Grant with Dennis Bakke, founder of the international power company, AES.</a:t>
            </a:r>
          </a:p>
        </p:txBody>
      </p:sp>
      <p:sp>
        <p:nvSpPr>
          <p:cNvPr id="2457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6978818-6DDA-4F02-A1F5-0BDFA0AEEC62}" type="slidenum">
              <a:rPr lang="en-US" altLang="en-US" sz="1200">
                <a:solidFill>
                  <a:srgbClr val="898989"/>
                </a:solidFill>
                <a:latin typeface="Calibri" panose="020F0502020204030204" pitchFamily="34" charset="0"/>
              </a:rPr>
              <a:pPr eaLnBrk="1" hangingPunct="1"/>
              <a:t>8</a:t>
            </a:fld>
            <a:endParaRPr lang="en-US" altLang="en-US" sz="1200">
              <a:solidFill>
                <a:srgbClr val="898989"/>
              </a:solidFill>
              <a:latin typeface="Calibri" panose="020F0502020204030204" pitchFamily="34" charset="0"/>
            </a:endParaRPr>
          </a:p>
        </p:txBody>
      </p:sp>
      <p:sp>
        <p:nvSpPr>
          <p:cNvPr id="24580" name="TextBox 5"/>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457200" y="0"/>
            <a:ext cx="8229600" cy="874713"/>
          </a:xfrm>
        </p:spPr>
        <p:txBody>
          <a:bodyPr/>
          <a:lstStyle/>
          <a:p>
            <a:pPr eaLnBrk="1" hangingPunct="1"/>
            <a:r>
              <a:rPr lang="en-US" altLang="en-US" sz="3600" smtClean="0">
                <a:solidFill>
                  <a:srgbClr val="990099"/>
                </a:solidFill>
              </a:rPr>
              <a:t>Mission statements</a:t>
            </a:r>
          </a:p>
        </p:txBody>
      </p:sp>
      <p:sp>
        <p:nvSpPr>
          <p:cNvPr id="25602" name="Content Placeholder 2"/>
          <p:cNvSpPr>
            <a:spLocks noGrp="1"/>
          </p:cNvSpPr>
          <p:nvPr>
            <p:ph idx="1"/>
          </p:nvPr>
        </p:nvSpPr>
        <p:spPr>
          <a:xfrm>
            <a:off x="157163" y="766763"/>
            <a:ext cx="8986837" cy="5453062"/>
          </a:xfrm>
        </p:spPr>
        <p:txBody>
          <a:bodyPr/>
          <a:lstStyle/>
          <a:p>
            <a:pPr marL="0" indent="0">
              <a:buFont typeface="Arial" panose="020B0604020202020204" pitchFamily="34" charset="0"/>
              <a:buNone/>
            </a:pPr>
            <a:r>
              <a:rPr lang="en-GB" altLang="en-US" sz="1800" smtClean="0"/>
              <a:t>HENRY FORD</a:t>
            </a:r>
          </a:p>
          <a:p>
            <a:pPr marL="0" indent="0">
              <a:buFont typeface="Arial" panose="020B0604020202020204" pitchFamily="34" charset="0"/>
              <a:buNone/>
            </a:pPr>
            <a:r>
              <a:rPr lang="en-GB" altLang="en-US" sz="1800" smtClean="0"/>
              <a:t>“I will build a motor car for the great multitude . . . It will be so low in price that no man making good wages will be unable to own one and to enjoy with his family the blessing of hours of pleasure in God’s great open spaces . . . When I’m through, everyone will be able to afford one and everyone will have one.”</a:t>
            </a:r>
          </a:p>
          <a:p>
            <a:pPr marL="0" indent="0">
              <a:buFont typeface="Arial" panose="020B0604020202020204" pitchFamily="34" charset="0"/>
              <a:buNone/>
            </a:pPr>
            <a:r>
              <a:rPr lang="en-GB" altLang="en-US" sz="1800" smtClean="0"/>
              <a:t>GOOGLE</a:t>
            </a:r>
          </a:p>
          <a:p>
            <a:pPr marL="0" indent="0">
              <a:buFont typeface="Arial" panose="020B0604020202020204" pitchFamily="34" charset="0"/>
              <a:buNone/>
            </a:pPr>
            <a:r>
              <a:rPr lang="en-GB" altLang="en-US" sz="1800" smtClean="0"/>
              <a:t>To organize the world’s information and make it universally accessible and useful</a:t>
            </a:r>
          </a:p>
          <a:p>
            <a:pPr marL="0" indent="0">
              <a:buFont typeface="Arial" panose="020B0604020202020204" pitchFamily="34" charset="0"/>
              <a:buNone/>
            </a:pPr>
            <a:r>
              <a:rPr lang="en-GB" altLang="en-US" sz="1800" smtClean="0"/>
              <a:t>IKEA</a:t>
            </a:r>
          </a:p>
          <a:p>
            <a:pPr marL="0" indent="0">
              <a:buFont typeface="Arial" panose="020B0604020202020204" pitchFamily="34" charset="0"/>
              <a:buNone/>
            </a:pPr>
            <a:r>
              <a:rPr lang="en-GB" altLang="en-US" sz="1800" smtClean="0"/>
              <a:t>To create a better everyday life for the many people. We make this possible by offering a wide range of well-designed, functional home furnishing products at prices so low that as many people as possible will be able to afford them.</a:t>
            </a:r>
          </a:p>
          <a:p>
            <a:pPr marL="0" indent="0">
              <a:buFont typeface="Arial" panose="020B0604020202020204" pitchFamily="34" charset="0"/>
              <a:buNone/>
            </a:pPr>
            <a:r>
              <a:rPr lang="en-GB" altLang="en-US" sz="1800" smtClean="0"/>
              <a:t>SAP</a:t>
            </a:r>
          </a:p>
          <a:p>
            <a:pPr marL="0" indent="0">
              <a:buFont typeface="Arial" panose="020B0604020202020204" pitchFamily="34" charset="0"/>
              <a:buNone/>
            </a:pPr>
            <a:r>
              <a:rPr lang="en-GB" altLang="en-US" sz="1800" smtClean="0"/>
              <a:t>To define and establish undisputed leadership in the emerging market for business process platform offerings and accelerate business innovation powered by IT for companies and industries worldwide.</a:t>
            </a:r>
          </a:p>
          <a:p>
            <a:pPr marL="0" indent="0">
              <a:buFont typeface="Arial" panose="020B0604020202020204" pitchFamily="34" charset="0"/>
              <a:buNone/>
            </a:pPr>
            <a:r>
              <a:rPr lang="en-GB" altLang="en-US" sz="1800" smtClean="0"/>
              <a:t>GAIA HOUSE (a Buddhist retreat centre in England)</a:t>
            </a:r>
          </a:p>
          <a:p>
            <a:pPr marL="0" indent="0">
              <a:buFont typeface="Arial" panose="020B0604020202020204" pitchFamily="34" charset="0"/>
              <a:buNone/>
            </a:pPr>
            <a:r>
              <a:rPr lang="en-GB" altLang="en-US" sz="1800" smtClean="0"/>
              <a:t>‘Exists for the liberation of all beings from greed, hatred and delusion’.</a:t>
            </a:r>
            <a:endParaRPr lang="en-US" altLang="en-US" sz="1800" smtClean="0"/>
          </a:p>
        </p:txBody>
      </p:sp>
      <p:sp>
        <p:nvSpPr>
          <p:cNvPr id="2560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7EAB332-1E65-4236-AD93-8474CF7A636A}" type="slidenum">
              <a:rPr lang="en-US" altLang="en-US" sz="1200">
                <a:solidFill>
                  <a:srgbClr val="898989"/>
                </a:solidFill>
                <a:latin typeface="Calibri" panose="020F0502020204030204" pitchFamily="34" charset="0"/>
              </a:rPr>
              <a:pPr eaLnBrk="1" hangingPunct="1"/>
              <a:t>9</a:t>
            </a:fld>
            <a:endParaRPr lang="en-US" altLang="en-US" sz="1200">
              <a:solidFill>
                <a:srgbClr val="898989"/>
              </a:solidFill>
              <a:latin typeface="Calibri" panose="020F0502020204030204" pitchFamily="34" charset="0"/>
            </a:endParaRPr>
          </a:p>
        </p:txBody>
      </p:sp>
      <p:sp>
        <p:nvSpPr>
          <p:cNvPr id="25604" name="TextBox 4"/>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5E9EFF"/>
            </a:gs>
            <a:gs pos="39999">
              <a:srgbClr val="85C2FF"/>
            </a:gs>
            <a:gs pos="70000">
              <a:srgbClr val="C4D6EB"/>
            </a:gs>
            <a:gs pos="100000">
              <a:srgbClr val="FFEBFA"/>
            </a:gs>
          </a:gsLst>
          <a:lin ang="16200000" scaled="0"/>
        </a:gradFill>
      </a:spPr>
      <a:bodyPr rtlCol="0" anchor="ctr"/>
      <a:lstStyle>
        <a:defPPr marL="1143000" indent="-228600">
          <a:spcBef>
            <a:spcPct val="20000"/>
          </a:spcBef>
          <a:buFont typeface="Arial"/>
          <a:buChar char="•"/>
          <a:defRPr sz="1400" dirty="0" smtClean="0">
            <a:solidFill>
              <a:prstClr val="black"/>
            </a:solidFil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1082</TotalTime>
  <Words>629</Words>
  <Application>Microsoft Office PowerPoint</Application>
  <PresentationFormat>On-screen Show (4:3)</PresentationFormat>
  <Paragraphs>96</Paragraphs>
  <Slides>11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MS PGothic</vt:lpstr>
      <vt:lpstr>Calibri</vt:lpstr>
      <vt:lpstr>AGBookBQ-LightCnd</vt:lpstr>
      <vt:lpstr>Office Theme</vt:lpstr>
      <vt:lpstr>Chapter 1</vt:lpstr>
      <vt:lpstr>Learning Objectives</vt:lpstr>
      <vt:lpstr>Common elements in successful strategies</vt:lpstr>
      <vt:lpstr>Definitions of strategy</vt:lpstr>
      <vt:lpstr>Sources of superior profitability</vt:lpstr>
      <vt:lpstr>Describing strategy</vt:lpstr>
      <vt:lpstr>PowerPoint Presentation</vt:lpstr>
      <vt:lpstr>Profit and Purpose:</vt:lpstr>
      <vt:lpstr>Mission statements</vt:lpstr>
      <vt:lpstr>Corporate Social Responsibility</vt:lpstr>
      <vt:lpstr>The basic framework: strategy as a link between the firm and its environment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Judith Jordan</dc:creator>
  <cp:lastModifiedBy>Kris Rasmussen</cp:lastModifiedBy>
  <cp:revision>59</cp:revision>
  <dcterms:created xsi:type="dcterms:W3CDTF">2012-03-19T15:36:54Z</dcterms:created>
  <dcterms:modified xsi:type="dcterms:W3CDTF">2014-07-07T23:21:44Z</dcterms:modified>
</cp:coreProperties>
</file>